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18288000" cy="10287000"/>
  <p:notesSz cx="6858000" cy="9144000"/>
  <p:embeddedFontLst>
    <p:embeddedFont>
      <p:font typeface="Anton" pitchFamily="2" charset="0"/>
      <p:regular r:id="rId12"/>
    </p:embeddedFont>
    <p:embeddedFont>
      <p:font typeface="Eras Bold ITC" panose="020B0907030504020204" pitchFamily="34" charset="0"/>
      <p:regular r:id="rId13"/>
    </p:embeddedFont>
    <p:embeddedFont>
      <p:font typeface="Eras Demi ITC" panose="020B0805030504020804" pitchFamily="34" charset="0"/>
      <p:regular r:id="rId14"/>
    </p:embeddedFont>
    <p:embeddedFont>
      <p:font typeface="Garet" panose="020B0604020202020204" charset="0"/>
      <p:regular r:id="rId15"/>
    </p:embeddedFont>
    <p:embeddedFont>
      <p:font typeface="League Spartan" panose="020B0604020202020204" charset="0"/>
      <p:regular r:id="rId16"/>
    </p:embeddedFont>
    <p:embeddedFont>
      <p:font typeface="Open Sans Bold" panose="020B0604020202020204" charset="0"/>
      <p:regular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756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DBDDE-EB54-4EB4-8422-B3A50A4CBB6A}" type="datetimeFigureOut">
              <a:rPr lang="pt-BR" smtClean="0"/>
              <a:t>21/09/2025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D58AF-1392-4F46-8759-35154492798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9292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3E8459-85C3-5C1A-30B5-F4B032E65D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C4EB081-3A66-9BB4-102C-7C03CAF25E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0AD4BBA1-0949-AF88-2F16-35C710363B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AE174FA-6EFE-F9E3-1F24-B6029315B1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334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8B12AE-3602-3A76-58D4-A0DC14D6C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5FBF648-AB84-04D3-878F-E9428FA078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6A903AD-334F-3553-F9F2-5F9763F69D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7BB1081-B33B-A171-56FE-3215F3D7C5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446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530BD-87D7-5206-6091-4E4533365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3B02ADD-B00D-6F2E-F7A7-6CC4D23A12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B5D58057-1F90-A073-6179-22787E31F8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C1C3566-7721-CD71-4DAC-BE1B25325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5791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295CE5-540D-AB48-6207-CFCF75986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02318F3-130C-C06F-E239-42144B8714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E06CDF4-0080-1226-AD9F-8C9DB2AD3D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F24DDA8-95C9-5A40-DB65-612DC6FD74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1933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FD8D3-401C-24E8-B8B7-E9E17152E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FE88F769-3749-6272-113B-61B8CE4BBD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9C8DF89F-20A1-4583-6239-BB92B6A31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2B5E484-F3B8-1C6F-B81F-2A1A3D79D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8608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3A66B-0595-1CEA-D627-5AAFC3DAAC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EA56ADA-3709-0906-5CA5-B968246EDA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5039ED3B-5DFF-2093-42CE-6B33A211D8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651B31F-A205-14C4-CEAA-6D4B79F578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5184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C01D7C-64F2-FB5F-3F4A-15BBB8E56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B9C73B99-98F1-7594-ECDB-A135C49BF8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144A5070-E14C-8D10-220D-4642BEEC49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F36C58D-A963-7BBD-06BE-679F3E089F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4138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385419-C9C9-673A-7551-92127323D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E296B32D-D057-198C-585B-A702B66C52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0A3A83F-76A8-D81A-2A38-B3EFD4DDA9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9885CED6-725B-79D7-1387-2281011CB0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324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6644C-5BC6-427A-7544-7340F617E1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DADEA9D0-3831-CB34-EDF9-AB93F21A4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6D75B29-7F8C-92F4-1894-5E09BEBFDB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54DAE27-84DD-3859-A084-5B24888E13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2D58AF-1392-4F46-8759-35154492798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538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E29B7F7-5C35-FBE0-8CE7-9306018F07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87B234C-61F0-0B03-5817-FB8825F0C07C}"/>
              </a:ext>
            </a:extLst>
          </p:cNvPr>
          <p:cNvSpPr/>
          <p:nvPr/>
        </p:nvSpPr>
        <p:spPr>
          <a:xfrm>
            <a:off x="13855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3" name="Group 3">
            <a:extLst>
              <a:ext uri="{FF2B5EF4-FFF2-40B4-BE49-F238E27FC236}">
                <a16:creationId xmlns:a16="http://schemas.microsoft.com/office/drawing/2014/main" id="{A5F7D5B4-9AD1-7B93-E1A4-7215A6034679}"/>
              </a:ext>
            </a:extLst>
          </p:cNvPr>
          <p:cNvGrpSpPr/>
          <p:nvPr/>
        </p:nvGrpSpPr>
        <p:grpSpPr>
          <a:xfrm>
            <a:off x="2743200" y="7429500"/>
            <a:ext cx="12496800" cy="2240520"/>
            <a:chOff x="0" y="0"/>
            <a:chExt cx="2778015" cy="288321"/>
          </a:xfrm>
        </p:grpSpPr>
        <p:sp>
          <p:nvSpPr>
            <p:cNvPr id="4" name="Freeform 4">
              <a:extLst>
                <a:ext uri="{FF2B5EF4-FFF2-40B4-BE49-F238E27FC236}">
                  <a16:creationId xmlns:a16="http://schemas.microsoft.com/office/drawing/2014/main" id="{4C954AFE-C144-B210-54EE-8DAD4950543F}"/>
                </a:ext>
              </a:extLst>
            </p:cNvPr>
            <p:cNvSpPr/>
            <p:nvPr/>
          </p:nvSpPr>
          <p:spPr>
            <a:xfrm>
              <a:off x="0" y="0"/>
              <a:ext cx="2778015" cy="288321"/>
            </a:xfrm>
            <a:custGeom>
              <a:avLst/>
              <a:gdLst/>
              <a:ahLst/>
              <a:cxnLst/>
              <a:rect l="l" t="t" r="r" b="b"/>
              <a:pathLst>
                <a:path w="2778015" h="288321">
                  <a:moveTo>
                    <a:pt x="67517" y="0"/>
                  </a:moveTo>
                  <a:lnTo>
                    <a:pt x="2710498" y="0"/>
                  </a:lnTo>
                  <a:cubicBezTo>
                    <a:pt x="2728405" y="0"/>
                    <a:pt x="2745578" y="7113"/>
                    <a:pt x="2758240" y="19775"/>
                  </a:cubicBezTo>
                  <a:cubicBezTo>
                    <a:pt x="2770901" y="32437"/>
                    <a:pt x="2778015" y="49610"/>
                    <a:pt x="2778015" y="67517"/>
                  </a:cubicBezTo>
                  <a:lnTo>
                    <a:pt x="2778015" y="220805"/>
                  </a:lnTo>
                  <a:cubicBezTo>
                    <a:pt x="2778015" y="238711"/>
                    <a:pt x="2770901" y="255884"/>
                    <a:pt x="2758240" y="268546"/>
                  </a:cubicBezTo>
                  <a:cubicBezTo>
                    <a:pt x="2745578" y="281208"/>
                    <a:pt x="2728405" y="288321"/>
                    <a:pt x="2710498" y="288321"/>
                  </a:cubicBezTo>
                  <a:lnTo>
                    <a:pt x="67517" y="288321"/>
                  </a:lnTo>
                  <a:cubicBezTo>
                    <a:pt x="30228" y="288321"/>
                    <a:pt x="0" y="258093"/>
                    <a:pt x="0" y="220805"/>
                  </a:cubicBezTo>
                  <a:lnTo>
                    <a:pt x="0" y="67517"/>
                  </a:lnTo>
                  <a:cubicBezTo>
                    <a:pt x="0" y="49610"/>
                    <a:pt x="7113" y="32437"/>
                    <a:pt x="19775" y="19775"/>
                  </a:cubicBezTo>
                  <a:cubicBezTo>
                    <a:pt x="32437" y="7113"/>
                    <a:pt x="49610" y="0"/>
                    <a:pt x="6751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>
              <a:solidFill>
                <a:srgbClr val="FFFFFF"/>
              </a:solidFill>
              <a:prstDash val="solid"/>
              <a:round/>
            </a:ln>
          </p:spPr>
        </p:sp>
        <p:sp>
          <p:nvSpPr>
            <p:cNvPr id="5" name="TextBox 5">
              <a:extLst>
                <a:ext uri="{FF2B5EF4-FFF2-40B4-BE49-F238E27FC236}">
                  <a16:creationId xmlns:a16="http://schemas.microsoft.com/office/drawing/2014/main" id="{7404775F-D011-F421-2A87-3C634EDEC6BB}"/>
                </a:ext>
              </a:extLst>
            </p:cNvPr>
            <p:cNvSpPr txBox="1"/>
            <p:nvPr/>
          </p:nvSpPr>
          <p:spPr>
            <a:xfrm>
              <a:off x="0" y="38100"/>
              <a:ext cx="2778015" cy="2502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2592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TextBox 10">
            <a:extLst>
              <a:ext uri="{FF2B5EF4-FFF2-40B4-BE49-F238E27FC236}">
                <a16:creationId xmlns:a16="http://schemas.microsoft.com/office/drawing/2014/main" id="{7778A0EC-6C15-9FC7-5314-DF7DECFE9AA1}"/>
              </a:ext>
            </a:extLst>
          </p:cNvPr>
          <p:cNvSpPr txBox="1"/>
          <p:nvPr/>
        </p:nvSpPr>
        <p:spPr>
          <a:xfrm>
            <a:off x="2535056" y="3639755"/>
            <a:ext cx="13217887" cy="20005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7775"/>
              </a:lnSpc>
            </a:pPr>
            <a:r>
              <a:rPr lang="pt-BR" sz="7200" dirty="0">
                <a:solidFill>
                  <a:schemeClr val="bg1"/>
                </a:solidFill>
                <a:latin typeface="Eras Demi ITC" panose="020B0805030504020804" pitchFamily="34" charset="0"/>
              </a:rPr>
              <a:t>Estrutura de Licitações em RPPS de Municípios Pequenos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ras Demi ITC" panose="020B0805030504020804" pitchFamily="34" charset="0"/>
              <a:ea typeface="Garet"/>
              <a:cs typeface="Garet"/>
              <a:sym typeface="Garet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FF2AA5F5-99B0-9CE6-835E-ABB10CDEF755}"/>
              </a:ext>
            </a:extLst>
          </p:cNvPr>
          <p:cNvSpPr txBox="1"/>
          <p:nvPr/>
        </p:nvSpPr>
        <p:spPr>
          <a:xfrm>
            <a:off x="3048000" y="7582898"/>
            <a:ext cx="12496800" cy="17472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rgbClr val="FFFFFF"/>
                </a:solidFill>
                <a:latin typeface="Eras Demi ITC" panose="020B0805030504020804" pitchFamily="34" charset="0"/>
                <a:ea typeface="Garet"/>
                <a:cs typeface="Garet"/>
                <a:sym typeface="Garet"/>
              </a:rPr>
              <a:t>BRUNO HERINGER – </a:t>
            </a:r>
            <a:r>
              <a:rPr lang="en-US" sz="3000" dirty="0" err="1">
                <a:solidFill>
                  <a:srgbClr val="FFFFFF"/>
                </a:solidFill>
                <a:latin typeface="Eras Demi ITC" panose="020B0805030504020804" pitchFamily="34" charset="0"/>
                <a:ea typeface="Garet"/>
                <a:cs typeface="Garet"/>
                <a:sym typeface="Garet"/>
              </a:rPr>
              <a:t>Procurador</a:t>
            </a:r>
            <a:r>
              <a:rPr lang="en-US" sz="3000" dirty="0">
                <a:solidFill>
                  <a:srgbClr val="FFFFFF"/>
                </a:solidFill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do RPPS e Quatis/RJ</a:t>
            </a: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Pós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Graduado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em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Processo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Civil e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Direito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Previdenciário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as Demi ITC" panose="020B0805030504020804" pitchFamily="34" charset="0"/>
              <a:ea typeface="Garet"/>
              <a:cs typeface="Garet"/>
              <a:sym typeface="Garet"/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Sócio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do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Escritório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Herginger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&amp; Fagundes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Assessoria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 </a:t>
            </a:r>
            <a:r>
              <a:rPr kumimoji="0" lang="en-US" sz="30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Demi ITC" panose="020B0805030504020804" pitchFamily="34" charset="0"/>
                <a:ea typeface="Garet"/>
                <a:cs typeface="Garet"/>
                <a:sym typeface="Garet"/>
              </a:rPr>
              <a:t>Jurídica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as Demi ITC" panose="020B0805030504020804" pitchFamily="34" charset="0"/>
              <a:ea typeface="Garet"/>
              <a:cs typeface="Garet"/>
              <a:sym typeface="Garet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97E643CD-1583-6FAE-7226-F0A0C376CD92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959C07CD-BE55-02C3-2AEC-B26A4DA328C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B4371403-8F0C-BB34-FA0D-3903272905F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2FAA22DD-2D25-B8A1-46F9-142198D06F84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A55B625A-CF6E-B42E-5E4F-73AF571EA761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AFA1056F-5EA5-9D86-6241-A5E0B136426F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BC320FB2-AA91-D0D2-E01E-CE9312EFFB2F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3C50830F-FECA-1FFE-254E-D2EE87E0E44A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2544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F70EA3-9CC4-288C-E31B-FB09BFA9E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86F7D88-AADD-EB63-26D6-DF90DE27C78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C0EF964D-3DD3-B4C8-DB4D-C050CCE853FE}"/>
              </a:ext>
            </a:extLst>
          </p:cNvPr>
          <p:cNvSpPr txBox="1"/>
          <p:nvPr/>
        </p:nvSpPr>
        <p:spPr>
          <a:xfrm>
            <a:off x="1752599" y="2408826"/>
            <a:ext cx="14301747" cy="60131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5400" dirty="0">
                <a:solidFill>
                  <a:schemeClr val="bg1"/>
                </a:solidFill>
                <a:latin typeface="Eras Demi ITC" panose="020B0805030504020804" pitchFamily="34" charset="0"/>
              </a:rPr>
              <a:t>Desafios dos RPPS pequenos: poucos servidores, dependência da prefeitura.</a:t>
            </a:r>
          </a:p>
          <a:p>
            <a:endParaRPr lang="pt-BR" sz="54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r>
              <a:rPr lang="pt-BR" sz="5400" dirty="0">
                <a:solidFill>
                  <a:schemeClr val="bg1"/>
                </a:solidFill>
                <a:latin typeface="Eras Demi ITC" panose="020B0805030504020804" pitchFamily="34" charset="0"/>
              </a:rPr>
              <a:t>               Objetivo da palestra: mostrar como       </a:t>
            </a:r>
          </a:p>
          <a:p>
            <a:r>
              <a:rPr lang="pt-BR" sz="5400" dirty="0">
                <a:solidFill>
                  <a:schemeClr val="bg1"/>
                </a:solidFill>
                <a:latin typeface="Eras Demi ITC" panose="020B0805030504020804" pitchFamily="34" charset="0"/>
              </a:rPr>
              <a:t>               implementar estrutura mínima </a:t>
            </a:r>
          </a:p>
          <a:p>
            <a:r>
              <a:rPr lang="pt-BR" sz="5400" dirty="0">
                <a:solidFill>
                  <a:schemeClr val="bg1"/>
                </a:solidFill>
                <a:latin typeface="Eras Demi ITC" panose="020B0805030504020804" pitchFamily="34" charset="0"/>
              </a:rPr>
              <a:t>               de licitações.</a:t>
            </a:r>
          </a:p>
          <a:p>
            <a:pPr marL="0" marR="0" lvl="0" indent="0" algn="l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19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aret"/>
              <a:ea typeface="Garet"/>
              <a:cs typeface="Garet"/>
              <a:sym typeface="Garet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E9068F0F-EB7C-BC2D-F890-A13993B1C8F9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8512056C-5028-F99E-D9F6-C0F9F942185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918B40A1-A30F-98F4-C80F-A12B28F6E46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206F6E24-7C28-B755-118D-8D2299D0063D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E9EC4A9A-C21F-C188-4DE5-D0C2766840DC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4D25EDB8-D020-8556-4ECF-E27D00E681E8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935433DE-6132-67E6-75D8-EFA6477459D7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9C10B970-41C9-4BD9-907D-BC09EC39D5A7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026" name="Picture 2" descr="1.580.200+ Lâmpada Elétrica fotos de stock, imagens e fotos ...">
            <a:extLst>
              <a:ext uri="{FF2B5EF4-FFF2-40B4-BE49-F238E27FC236}">
                <a16:creationId xmlns:a16="http://schemas.microsoft.com/office/drawing/2014/main" id="{6A4765A1-EF0F-9134-363E-870C71188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599" y="5133109"/>
            <a:ext cx="211455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75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179D77-173D-5DB6-DB59-305D366AF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8D2A9F5-9688-B46D-EF39-7444966304F6}"/>
              </a:ext>
            </a:extLst>
          </p:cNvPr>
          <p:cNvSpPr/>
          <p:nvPr/>
        </p:nvSpPr>
        <p:spPr>
          <a:xfrm>
            <a:off x="0" y="-17318"/>
            <a:ext cx="18287999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D165D83E-22FF-14B9-0D7B-1D5648F49185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652DF06-30EF-266A-EED6-922EF55B094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9D6E2999-4901-1323-BB79-A2E4A000940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2381B0C3-5A08-5FBC-28DD-63D9F2BF1DB6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A8F0FE73-7C19-C45B-803D-55EC2128A1B7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82F59094-D144-B453-7DFB-79E0F2BBCF00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F5549BD6-E188-B616-AF55-8DC7B3FD426F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F994E86A-F8C2-C25C-28C1-F3C126C486D1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7" name="Imagem 6">
            <a:extLst>
              <a:ext uri="{FF2B5EF4-FFF2-40B4-BE49-F238E27FC236}">
                <a16:creationId xmlns:a16="http://schemas.microsoft.com/office/drawing/2014/main" id="{A4971E90-7E8C-086A-32A9-8B0F2327BB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00" y="1638300"/>
            <a:ext cx="12118250" cy="716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235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9CC551-ED87-5D92-2C39-31D2B8C51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5FB2C04-EB3C-18C2-349E-670BD872E0F5}"/>
              </a:ext>
            </a:extLst>
          </p:cNvPr>
          <p:cNvSpPr/>
          <p:nvPr/>
        </p:nvSpPr>
        <p:spPr>
          <a:xfrm>
            <a:off x="0" y="3464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918CFC13-2F4A-0CBB-DBF2-E72966A990AE}"/>
              </a:ext>
            </a:extLst>
          </p:cNvPr>
          <p:cNvSpPr txBox="1"/>
          <p:nvPr/>
        </p:nvSpPr>
        <p:spPr>
          <a:xfrm>
            <a:off x="1240512" y="1227749"/>
            <a:ext cx="11514487" cy="95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Bold ITC" panose="020B0907030504020204" pitchFamily="34" charset="0"/>
                <a:ea typeface="Garet"/>
                <a:cs typeface="Garet"/>
                <a:sym typeface="Garet"/>
              </a:rPr>
              <a:t>AUTONOMIA E BASE LEGAL</a:t>
            </a: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772A1E1E-79A9-289B-84F4-D03AE8994195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D062C9E4-250F-B85A-33B2-AAE471EF3C8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0CACF6A6-24C5-A133-E2D9-9F5BC2FD73B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69D5A4B2-1120-7229-9E2A-C6FC7B264649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8323713A-D622-6628-A1FC-692AAEE27C93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3CB82BE6-3D83-38BE-34B8-C7246A9919FD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7BE9449-7B5B-9ED8-8850-E01B6D13022A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641FF678-FD40-0A6C-5913-F6CA4E971A93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6BD8EA1B-A092-5836-73AD-1911B787FC00}"/>
              </a:ext>
            </a:extLst>
          </p:cNvPr>
          <p:cNvSpPr txBox="1"/>
          <p:nvPr/>
        </p:nvSpPr>
        <p:spPr>
          <a:xfrm>
            <a:off x="1768717" y="3451521"/>
            <a:ext cx="132938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Lei 14.133/2021 – aplicável às autarquias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RPPS é autarquia: administração indireta, com autonomia e responsabilidade.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Responsabilidade dos gestores: TCE, MP, responsabilização pessoal</a:t>
            </a:r>
          </a:p>
        </p:txBody>
      </p:sp>
    </p:spTree>
    <p:extLst>
      <p:ext uri="{BB962C8B-B14F-4D97-AF65-F5344CB8AC3E}">
        <p14:creationId xmlns:p14="http://schemas.microsoft.com/office/powerpoint/2010/main" val="195829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B402AD-2075-DD8A-B459-BEA49A83B2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194A8708-D6D4-45DF-5735-55E1FAE586DB}"/>
              </a:ext>
            </a:extLst>
          </p:cNvPr>
          <p:cNvSpPr/>
          <p:nvPr/>
        </p:nvSpPr>
        <p:spPr>
          <a:xfrm>
            <a:off x="2770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60128AA4-6D0F-AB9D-82B5-992CEE31989F}"/>
              </a:ext>
            </a:extLst>
          </p:cNvPr>
          <p:cNvSpPr txBox="1"/>
          <p:nvPr/>
        </p:nvSpPr>
        <p:spPr>
          <a:xfrm>
            <a:off x="1240512" y="1227749"/>
            <a:ext cx="11514487" cy="95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>
              <a:lnSpc>
                <a:spcPts val="7775"/>
              </a:lnSpc>
            </a:pPr>
            <a:r>
              <a:rPr lang="pt-BR" sz="5400" dirty="0">
                <a:solidFill>
                  <a:schemeClr val="bg1"/>
                </a:solidFill>
                <a:latin typeface="Eras Bold ITC" panose="020B0907030504020204" pitchFamily="34" charset="0"/>
              </a:rPr>
              <a:t>Estrutura Mínima Necessária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ras Bold ITC" panose="020B0907030504020204" pitchFamily="34" charset="0"/>
              <a:ea typeface="Garet"/>
              <a:cs typeface="Garet"/>
              <a:sym typeface="Garet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6D4648B1-951C-F8D8-D4AD-A7879F7EE6CD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6FB3863-8608-3288-6C1B-EF8C63E9766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341548DA-25FF-926C-84CC-E36700FA2E77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34066BFA-D009-9161-AEEC-37DAF9E110C7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E99B7929-1284-FF28-26A0-097F089AC404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39C51717-8F03-0287-0639-45A124EC020E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6162205E-4D57-E13C-BFE1-4609DD797C55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B891E4E8-881F-1CC9-3D7B-AABF47C20155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63A576B5-B962-92F8-0474-D512B3B70240}"/>
              </a:ext>
            </a:extLst>
          </p:cNvPr>
          <p:cNvSpPr txBox="1"/>
          <p:nvPr/>
        </p:nvSpPr>
        <p:spPr>
          <a:xfrm>
            <a:off x="1240512" y="2857500"/>
            <a:ext cx="1512557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Planejamento das contratações (art. 11 da Lei 14.133/21).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Equipe mínima: gestor da contratação, comissão/agente, pregoeiro.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Ferramentas: atas de registro de preços, consórcios, PNCP.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2098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A50026-598A-0E0F-67DE-BDB7ABAC0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8649CA8F-D071-BECA-F8FE-BB78D0FA912A}"/>
              </a:ext>
            </a:extLst>
          </p:cNvPr>
          <p:cNvSpPr/>
          <p:nvPr/>
        </p:nvSpPr>
        <p:spPr>
          <a:xfrm>
            <a:off x="2770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BA8C70CA-5D81-6D68-8109-E1EF14FAE1F8}"/>
              </a:ext>
            </a:extLst>
          </p:cNvPr>
          <p:cNvSpPr txBox="1"/>
          <p:nvPr/>
        </p:nvSpPr>
        <p:spPr>
          <a:xfrm>
            <a:off x="1236551" y="867925"/>
            <a:ext cx="11514487" cy="9226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lvl="0">
              <a:lnSpc>
                <a:spcPts val="7775"/>
              </a:lnSpc>
            </a:pPr>
            <a:r>
              <a:rPr lang="pt-BR" sz="5400" dirty="0">
                <a:solidFill>
                  <a:schemeClr val="bg1"/>
                </a:solidFill>
                <a:latin typeface="Eras Bold ITC" panose="020B0907030504020204" pitchFamily="34" charset="0"/>
              </a:rPr>
              <a:t>Aspectos Práticos</a:t>
            </a:r>
            <a:endParaRPr kumimoji="0" lang="en-US" sz="5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Eras Bold ITC" panose="020B0907030504020204" pitchFamily="34" charset="0"/>
              <a:ea typeface="Garet"/>
              <a:cs typeface="Garet"/>
              <a:sym typeface="Garet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7B68A36B-C62F-50BD-22D9-2B3B0A52D8BC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8F47D37D-9463-2E78-C3CC-3797EF0D860F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D00035F4-8826-C14E-CC54-98E3DE3E6EA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A436AF53-92F2-84FA-F584-11F8176F7AA0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AEF25BF1-84FA-085D-3D20-39FFDEEB5F7B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7F56EAA7-2AB2-564D-F727-BBA61749866B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78759594-2BE6-2810-4A0C-7317C442A23A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430A5ACB-C8B7-15AF-DD09-6B6A73D90B1A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79A0052D-8505-9155-6DF4-27422552987D}"/>
              </a:ext>
            </a:extLst>
          </p:cNvPr>
          <p:cNvSpPr txBox="1"/>
          <p:nvPr/>
        </p:nvSpPr>
        <p:spPr>
          <a:xfrm>
            <a:off x="1048175" y="2551298"/>
            <a:ext cx="14685288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Governança simplificada: regimento interno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Capacitação de 1 ou 2 servidores.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Padronização de documentos e minutas.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Cooperação com PGM para revisão jurídica.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Exemplo prático: contratação de consultoria atuarial</a:t>
            </a:r>
            <a:r>
              <a:rPr lang="pt-BR" sz="4000" dirty="0">
                <a:solidFill>
                  <a:schemeClr val="bg1"/>
                </a:solidFill>
                <a:latin typeface="Eras Demi ITC" panose="020B0805030504020804" pitchFamily="34" charset="0"/>
              </a:rPr>
              <a:t>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62527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0FB361-EEC4-315F-5ED1-54668AE03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B5510B8B-7299-3EEF-E7B6-138ACEDBDCF2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CE19404D-832D-7686-B869-C1307CE01CF4}"/>
              </a:ext>
            </a:extLst>
          </p:cNvPr>
          <p:cNvSpPr txBox="1"/>
          <p:nvPr/>
        </p:nvSpPr>
        <p:spPr>
          <a:xfrm>
            <a:off x="1240512" y="1227749"/>
            <a:ext cx="11514487" cy="95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Bold ITC" panose="020B0907030504020204" pitchFamily="34" charset="0"/>
                <a:ea typeface="Garet"/>
                <a:cs typeface="Garet"/>
                <a:sym typeface="Garet"/>
              </a:rPr>
              <a:t>RESPONSABILIDADE E RISCOS</a:t>
            </a: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57BF0B0B-EC97-C92E-55A9-A5D9C9CC0F55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092E5DA-3F98-F603-0D41-0B8E3CCD180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185744FF-BC36-8DE6-5422-A160015B86C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07B8A05A-C7D5-EF20-4FFE-8C8B57616C2E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48F74BEB-D350-7169-7338-801D7693CE50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30355BAB-92FD-F5A6-9C17-9C71D3D424B0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FB615E29-89DB-60B1-4D86-6C0F57386973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4E0C1DE6-A5C9-35DB-29A4-9B4C067D6857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sp>
        <p:nvSpPr>
          <p:cNvPr id="7" name="CaixaDeTexto 6">
            <a:extLst>
              <a:ext uri="{FF2B5EF4-FFF2-40B4-BE49-F238E27FC236}">
                <a16:creationId xmlns:a16="http://schemas.microsoft.com/office/drawing/2014/main" id="{30F7E617-142F-CFD2-7E1F-6DC2935A3E94}"/>
              </a:ext>
            </a:extLst>
          </p:cNvPr>
          <p:cNvSpPr txBox="1"/>
          <p:nvPr/>
        </p:nvSpPr>
        <p:spPr>
          <a:xfrm>
            <a:off x="1240512" y="3543469"/>
            <a:ext cx="153710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Contratação irregular = risco de responsabilização.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Obrigação de publicar no PNCP e site do RPPS.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32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Fiscalização TCE: irregularidades comuns</a:t>
            </a:r>
          </a:p>
        </p:txBody>
      </p:sp>
    </p:spTree>
    <p:extLst>
      <p:ext uri="{BB962C8B-B14F-4D97-AF65-F5344CB8AC3E}">
        <p14:creationId xmlns:p14="http://schemas.microsoft.com/office/powerpoint/2010/main" val="3799689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741C2E-001A-EA56-9B2B-A89044FAFF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FD0404C-CBA1-EBB4-5B2B-3B5979EC189F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9EB89DB5-4D3C-0AC2-CACE-D985B9695B97}"/>
              </a:ext>
            </a:extLst>
          </p:cNvPr>
          <p:cNvSpPr txBox="1"/>
          <p:nvPr/>
        </p:nvSpPr>
        <p:spPr>
          <a:xfrm>
            <a:off x="1240512" y="1227749"/>
            <a:ext cx="11514487" cy="95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ras Bold ITC" panose="020B0907030504020204" pitchFamily="34" charset="0"/>
                <a:ea typeface="Garet"/>
                <a:cs typeface="Garet"/>
                <a:sym typeface="Garet"/>
              </a:rPr>
              <a:t>CONCLUSÃO</a:t>
            </a: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665CA11F-0D20-73C9-ECE9-452F0F2DCDF4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6254C50B-595F-321D-C228-6B79493F350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510CA341-38A2-EDDF-EA4A-AE692A38DF3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2CA1DAEE-53C1-792B-9575-24585E4485CB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343B8CA7-7D38-6E2B-E86D-21FA5D75B81B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44EC7069-6520-7892-BE05-55EA201F04C0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0AC3568C-2AD5-B713-28DF-C0557AF6BA99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5B3BDC40-7B49-22CA-101F-A087D9101055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F1494F32-33A5-0347-FE89-078D73A9AF14}"/>
              </a:ext>
            </a:extLst>
          </p:cNvPr>
          <p:cNvSpPr txBox="1"/>
          <p:nvPr/>
        </p:nvSpPr>
        <p:spPr>
          <a:xfrm>
            <a:off x="1062656" y="3031434"/>
            <a:ext cx="143202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RPPS precisam de governança mínima.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pt-BR" sz="48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Autonomia é dever e proteção do gestor.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pt-BR" sz="4800" dirty="0">
              <a:solidFill>
                <a:schemeClr val="bg1"/>
              </a:solidFill>
              <a:latin typeface="Eras Demi ITC" panose="020B08050305040208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pt-BR" sz="4800" dirty="0">
                <a:solidFill>
                  <a:schemeClr val="bg1"/>
                </a:solidFill>
                <a:latin typeface="Eras Demi ITC" panose="020B0805030504020804" pitchFamily="34" charset="0"/>
              </a:rPr>
              <a:t>Licitação é ferramenta de gestão responsável.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29C0D1A-B132-864B-C81A-26359B80ABDE}"/>
              </a:ext>
            </a:extLst>
          </p:cNvPr>
          <p:cNvSpPr txBox="1"/>
          <p:nvPr/>
        </p:nvSpPr>
        <p:spPr>
          <a:xfrm>
            <a:off x="1240512" y="7505700"/>
            <a:ext cx="13324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Planeje, execute e obtenha resultados!</a:t>
            </a:r>
          </a:p>
        </p:txBody>
      </p:sp>
    </p:spTree>
    <p:extLst>
      <p:ext uri="{BB962C8B-B14F-4D97-AF65-F5344CB8AC3E}">
        <p14:creationId xmlns:p14="http://schemas.microsoft.com/office/powerpoint/2010/main" val="304863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28DCDE-B5B6-B30E-6A2D-440824D0D6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E6BFA9E-635E-97D6-F9DE-DAE9EC8096A9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10">
            <a:extLst>
              <a:ext uri="{FF2B5EF4-FFF2-40B4-BE49-F238E27FC236}">
                <a16:creationId xmlns:a16="http://schemas.microsoft.com/office/drawing/2014/main" id="{23737DF0-9F31-B210-12E6-9006692EDEC9}"/>
              </a:ext>
            </a:extLst>
          </p:cNvPr>
          <p:cNvSpPr txBox="1"/>
          <p:nvPr/>
        </p:nvSpPr>
        <p:spPr>
          <a:xfrm>
            <a:off x="1295400" y="4249665"/>
            <a:ext cx="15468600" cy="19421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rgbClr val="FFFFFF"/>
                </a:solidFill>
                <a:latin typeface="Eras Bold ITC" panose="020B0907030504020204" pitchFamily="34" charset="0"/>
                <a:ea typeface="Garet"/>
                <a:cs typeface="Garet"/>
                <a:sym typeface="Garet"/>
              </a:rPr>
              <a:t>PLANEJE, EXECUTE E OBTENHA</a:t>
            </a:r>
          </a:p>
          <a:p>
            <a:pPr marL="0" marR="0" lvl="0" indent="0" algn="ctr" defTabSz="914400" rtl="0" eaLnBrk="1" fontAlgn="auto" latinLnBrk="0" hangingPunct="1">
              <a:lnSpc>
                <a:spcPts val="777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>
                <a:solidFill>
                  <a:srgbClr val="FFFFFF"/>
                </a:solidFill>
                <a:latin typeface="Eras Bold ITC" panose="020B0907030504020204" pitchFamily="34" charset="0"/>
                <a:ea typeface="Garet"/>
                <a:cs typeface="Garet"/>
                <a:sym typeface="Garet"/>
              </a:rPr>
              <a:t>RESULTADOS!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Eras Bold ITC" panose="020B0907030504020204" pitchFamily="34" charset="0"/>
              <a:ea typeface="Garet"/>
              <a:cs typeface="Garet"/>
              <a:sym typeface="Garet"/>
            </a:endParaRPr>
          </a:p>
        </p:txBody>
      </p:sp>
      <p:grpSp>
        <p:nvGrpSpPr>
          <p:cNvPr id="15" name="Group 15">
            <a:extLst>
              <a:ext uri="{FF2B5EF4-FFF2-40B4-BE49-F238E27FC236}">
                <a16:creationId xmlns:a16="http://schemas.microsoft.com/office/drawing/2014/main" id="{C03D4063-CB5B-41F8-94AF-FFBB1867433C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EBCBDA64-E211-578E-6B3D-6BDB01D8B066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BB01EB09-728C-4840-3BE3-0E1CA4E093A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marL="0" marR="0" lvl="0" indent="0" algn="ctr" defTabSz="914400" rtl="0" eaLnBrk="1" fontAlgn="auto" latinLnBrk="0" hangingPunct="1">
                <a:lnSpc>
                  <a:spcPts val="52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8" name="Group 18">
            <a:extLst>
              <a:ext uri="{FF2B5EF4-FFF2-40B4-BE49-F238E27FC236}">
                <a16:creationId xmlns:a16="http://schemas.microsoft.com/office/drawing/2014/main" id="{E02EAF42-5DB6-F979-30E0-59F93EF997D4}"/>
              </a:ext>
            </a:extLst>
          </p:cNvPr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>
              <a:extLst>
                <a:ext uri="{FF2B5EF4-FFF2-40B4-BE49-F238E27FC236}">
                  <a16:creationId xmlns:a16="http://schemas.microsoft.com/office/drawing/2014/main" id="{64ABE531-9BB5-EFE3-BE12-5C0F9DA544B0}"/>
                </a:ext>
              </a:extLst>
            </p:cNvPr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12" b="0" i="0" u="none" strike="noStrike" kern="1200" cap="none" spc="897" normalizeH="0" baseline="0" noProof="0">
                  <a:ln>
                    <a:noFill/>
                  </a:ln>
                  <a:solidFill>
                    <a:srgbClr val="FDF9EA"/>
                  </a:solidFill>
                  <a:effectLst/>
                  <a:uLnTx/>
                  <a:uFillTx/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799A41D3-B987-E006-1095-D29E12F0E29C}"/>
                </a:ext>
              </a:extLst>
            </p:cNvPr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6027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305" b="1" i="0" u="none" strike="noStrike" kern="1200" cap="none" spc="383" normalizeH="0" baseline="0" noProof="0">
                  <a:ln>
                    <a:noFill/>
                  </a:ln>
                  <a:solidFill>
                    <a:srgbClr val="0EFEC1"/>
                  </a:solidFill>
                  <a:effectLst/>
                  <a:uLnTx/>
                  <a:uFillTx/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E4E8AB45-D8E2-81AC-4749-8258D650D285}"/>
                </a:ext>
              </a:extLst>
            </p:cNvPr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22" name="TextBox 22">
              <a:extLst>
                <a:ext uri="{FF2B5EF4-FFF2-40B4-BE49-F238E27FC236}">
                  <a16:creationId xmlns:a16="http://schemas.microsoft.com/office/drawing/2014/main" id="{4029255F-E7AF-C771-1F0D-C0892302F0DB}"/>
                </a:ext>
              </a:extLst>
            </p:cNvPr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4606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90" b="0" i="0" u="none" strike="noStrike" kern="1200" cap="none" spc="533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2808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282</Words>
  <Application>Microsoft Office PowerPoint</Application>
  <PresentationFormat>Personalizar</PresentationFormat>
  <Paragraphs>82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8" baseType="lpstr">
      <vt:lpstr>Calibri</vt:lpstr>
      <vt:lpstr>Eras Bold ITC</vt:lpstr>
      <vt:lpstr>Arial</vt:lpstr>
      <vt:lpstr>Open Sans Bold</vt:lpstr>
      <vt:lpstr>Eras Demi ITC</vt:lpstr>
      <vt:lpstr>League Spartan</vt:lpstr>
      <vt:lpstr>Garet</vt:lpstr>
      <vt:lpstr>Anton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MOdeloSlide_SeminárioJuridico2025</dc:title>
  <dc:creator>ACER</dc:creator>
  <cp:lastModifiedBy>ACER</cp:lastModifiedBy>
  <cp:revision>2</cp:revision>
  <dcterms:created xsi:type="dcterms:W3CDTF">2006-08-16T00:00:00Z</dcterms:created>
  <dcterms:modified xsi:type="dcterms:W3CDTF">2025-09-22T14:41:39Z</dcterms:modified>
  <dc:identifier>DAGxw2t8iU8</dc:identifier>
</cp:coreProperties>
</file>